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32D0E8E-6415-4DE7-B112-C561F5679A77}">
  <a:tblStyle styleId="{E32D0E8E-6415-4DE7-B112-C561F5679A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8c68101c1_0_0:notes"/>
          <p:cNvSpPr txBox="1"/>
          <p:nvPr/>
        </p:nvSpPr>
        <p:spPr>
          <a:xfrm>
            <a:off x="3883296" y="8718115"/>
            <a:ext cx="29871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4875" lIns="89800" spcFirstLastPara="1" rIns="89800" wrap="square" tIns="448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/>
          </a:p>
        </p:txBody>
      </p:sp>
      <p:sp>
        <p:nvSpPr>
          <p:cNvPr id="52" name="Google Shape;52;g178c68101c1_0_0:notes"/>
          <p:cNvSpPr/>
          <p:nvPr>
            <p:ph idx="2" type="sldImg"/>
          </p:nvPr>
        </p:nvSpPr>
        <p:spPr>
          <a:xfrm>
            <a:off x="1145091" y="676405"/>
            <a:ext cx="4580400" cy="345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" name="Google Shape;53;g178c68101c1_0_0:notes"/>
          <p:cNvSpPr txBox="1"/>
          <p:nvPr>
            <p:ph idx="1" type="body"/>
          </p:nvPr>
        </p:nvSpPr>
        <p:spPr>
          <a:xfrm>
            <a:off x="896145" y="4359058"/>
            <a:ext cx="5078100" cy="4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4875" lIns="89800" spcFirstLastPara="1" rIns="89800" wrap="square" tIns="44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1" Type="http://schemas.openxmlformats.org/officeDocument/2006/relationships/image" Target="../media/image8.png"/><Relationship Id="rId10" Type="http://schemas.openxmlformats.org/officeDocument/2006/relationships/image" Target="../media/image4.png"/><Relationship Id="rId12" Type="http://schemas.openxmlformats.org/officeDocument/2006/relationships/image" Target="../media/image6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7009" l="11504" r="6902" t="6776"/>
          <a:stretch/>
        </p:blipFill>
        <p:spPr>
          <a:xfrm>
            <a:off x="2944424" y="2620725"/>
            <a:ext cx="1014764" cy="89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1700"/>
          <a:stretch/>
        </p:blipFill>
        <p:spPr>
          <a:xfrm flipH="1">
            <a:off x="6457425" y="1246955"/>
            <a:ext cx="129035" cy="521982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9025" y="1440675"/>
            <a:ext cx="2570100" cy="21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000" lIns="34000" spcFirstLastPara="1" rIns="34000" wrap="square" tIns="170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"/>
              <a:buFont typeface="Arial"/>
              <a:buNone/>
            </a:pPr>
            <a:r>
              <a:rPr b="1" lang="en" sz="900">
                <a:solidFill>
                  <a:srgbClr val="0070C0"/>
                </a:solidFill>
              </a:rPr>
              <a:t>Abstract</a:t>
            </a:r>
            <a:endParaRPr sz="600"/>
          </a:p>
          <a:p>
            <a:pPr indent="-96519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</a:rPr>
              <a:t>Digital messaging with more accurate emotional communication can </a:t>
            </a:r>
            <a:r>
              <a:rPr b="1" lang="en" sz="800">
                <a:solidFill>
                  <a:schemeClr val="dk1"/>
                </a:solidFill>
              </a:rPr>
              <a:t>make our worldwide connectivity more authentic</a:t>
            </a:r>
            <a:r>
              <a:rPr lang="en" sz="800">
                <a:solidFill>
                  <a:schemeClr val="dk1"/>
                </a:solidFill>
              </a:rPr>
              <a:t> and less prone to misunderstandings </a:t>
            </a:r>
            <a:endParaRPr sz="800">
              <a:solidFill>
                <a:schemeClr val="dk1"/>
              </a:solidFill>
            </a:endParaRPr>
          </a:p>
          <a:p>
            <a:pPr indent="-96519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</a:rPr>
              <a:t>Textual communication places </a:t>
            </a:r>
            <a:r>
              <a:rPr b="1" lang="en" sz="800">
                <a:solidFill>
                  <a:schemeClr val="dk1"/>
                </a:solidFill>
              </a:rPr>
              <a:t>limitations on implicit messaging </a:t>
            </a:r>
            <a:r>
              <a:rPr lang="en" sz="800">
                <a:solidFill>
                  <a:schemeClr val="dk1"/>
                </a:solidFill>
              </a:rPr>
              <a:t>[1, 2], like tone and body language, when compared with face-to-face interaction</a:t>
            </a:r>
            <a:endParaRPr sz="800">
              <a:solidFill>
                <a:schemeClr val="dk1"/>
              </a:solidFill>
            </a:endParaRPr>
          </a:p>
          <a:p>
            <a:pPr indent="-96519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</a:rPr>
              <a:t>We present a series of studies and interviews of this topic, culminating in the design of a system that provides </a:t>
            </a:r>
            <a:r>
              <a:rPr b="1" lang="en" sz="800">
                <a:solidFill>
                  <a:schemeClr val="dk1"/>
                </a:solidFill>
              </a:rPr>
              <a:t>tools to understand the emotional context</a:t>
            </a:r>
            <a:r>
              <a:rPr lang="en" sz="800">
                <a:solidFill>
                  <a:schemeClr val="dk1"/>
                </a:solidFill>
              </a:rPr>
              <a:t> of a digital conversation</a:t>
            </a:r>
            <a:endParaRPr sz="800">
              <a:solidFill>
                <a:schemeClr val="dk1"/>
              </a:solidFill>
            </a:endParaRPr>
          </a:p>
          <a:p>
            <a:pPr indent="-96519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</a:rPr>
              <a:t>A user study indicates that </a:t>
            </a:r>
            <a:r>
              <a:rPr b="1" lang="en" sz="800">
                <a:solidFill>
                  <a:schemeClr val="dk1"/>
                </a:solidFill>
              </a:rPr>
              <a:t>this design makes a positive impact on the user experience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0" y="-1150"/>
            <a:ext cx="9143996" cy="1089724"/>
          </a:xfrm>
          <a:custGeom>
            <a:rect b="b" l="l" r="r" t="t"/>
            <a:pathLst>
              <a:path extrusionOk="0" h="1703" w="15372">
                <a:moveTo>
                  <a:pt x="0" y="1703"/>
                </a:moveTo>
                <a:lnTo>
                  <a:pt x="15372" y="1678"/>
                </a:lnTo>
                <a:lnTo>
                  <a:pt x="15369" y="0"/>
                </a:lnTo>
                <a:lnTo>
                  <a:pt x="775" y="2"/>
                </a:lnTo>
                <a:lnTo>
                  <a:pt x="585" y="23"/>
                </a:lnTo>
                <a:lnTo>
                  <a:pt x="484" y="55"/>
                </a:lnTo>
                <a:lnTo>
                  <a:pt x="401" y="95"/>
                </a:lnTo>
                <a:lnTo>
                  <a:pt x="332" y="141"/>
                </a:lnTo>
                <a:lnTo>
                  <a:pt x="272" y="195"/>
                </a:lnTo>
                <a:lnTo>
                  <a:pt x="172" y="306"/>
                </a:lnTo>
                <a:lnTo>
                  <a:pt x="100" y="423"/>
                </a:lnTo>
                <a:lnTo>
                  <a:pt x="68" y="487"/>
                </a:lnTo>
                <a:lnTo>
                  <a:pt x="30" y="583"/>
                </a:lnTo>
                <a:lnTo>
                  <a:pt x="6" y="671"/>
                </a:lnTo>
                <a:lnTo>
                  <a:pt x="1" y="776"/>
                </a:lnTo>
                <a:lnTo>
                  <a:pt x="0" y="1703"/>
                </a:lnTo>
                <a:close/>
              </a:path>
            </a:pathLst>
          </a:custGeom>
          <a:solidFill>
            <a:srgbClr val="002647"/>
          </a:solidFill>
          <a:ln>
            <a:noFill/>
          </a:ln>
        </p:spPr>
        <p:txBody>
          <a:bodyPr anchorCtr="0" anchor="ctr" bIns="13225" lIns="26450" spcFirstLastPara="1" rIns="26450" wrap="square" tIns="13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0" y="6625150"/>
            <a:ext cx="9143994" cy="232850"/>
          </a:xfrm>
          <a:custGeom>
            <a:rect b="b" l="l" r="r" t="t"/>
            <a:pathLst>
              <a:path extrusionOk="0" h="352" w="19946">
                <a:moveTo>
                  <a:pt x="19946" y="2"/>
                </a:moveTo>
                <a:lnTo>
                  <a:pt x="0" y="0"/>
                </a:lnTo>
                <a:lnTo>
                  <a:pt x="0" y="352"/>
                </a:lnTo>
                <a:lnTo>
                  <a:pt x="19174" y="349"/>
                </a:lnTo>
                <a:lnTo>
                  <a:pt x="19362" y="350"/>
                </a:lnTo>
                <a:lnTo>
                  <a:pt x="19466" y="350"/>
                </a:lnTo>
                <a:lnTo>
                  <a:pt x="19566" y="350"/>
                </a:lnTo>
                <a:lnTo>
                  <a:pt x="19642" y="347"/>
                </a:lnTo>
                <a:lnTo>
                  <a:pt x="19720" y="333"/>
                </a:lnTo>
                <a:lnTo>
                  <a:pt x="19778" y="311"/>
                </a:lnTo>
                <a:lnTo>
                  <a:pt x="19826" y="280"/>
                </a:lnTo>
                <a:lnTo>
                  <a:pt x="19870" y="234"/>
                </a:lnTo>
                <a:lnTo>
                  <a:pt x="19902" y="184"/>
                </a:lnTo>
                <a:lnTo>
                  <a:pt x="19922" y="139"/>
                </a:lnTo>
                <a:lnTo>
                  <a:pt x="19938" y="64"/>
                </a:lnTo>
                <a:lnTo>
                  <a:pt x="19946" y="2"/>
                </a:lnTo>
                <a:close/>
              </a:path>
            </a:pathLst>
          </a:custGeom>
          <a:solidFill>
            <a:srgbClr val="002647"/>
          </a:solidFill>
          <a:ln>
            <a:noFill/>
          </a:ln>
        </p:spPr>
        <p:txBody>
          <a:bodyPr anchorCtr="0" anchor="ctr" bIns="13225" lIns="26450" spcFirstLastPara="1" rIns="26450" wrap="square" tIns="13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13"/>
          <p:cNvCxnSpPr/>
          <p:nvPr/>
        </p:nvCxnSpPr>
        <p:spPr>
          <a:xfrm rot="10800000">
            <a:off x="1032492" y="-18929"/>
            <a:ext cx="0" cy="1186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61" name="Google Shape;61;p13"/>
          <p:cNvSpPr txBox="1"/>
          <p:nvPr/>
        </p:nvSpPr>
        <p:spPr>
          <a:xfrm>
            <a:off x="1158470" y="214619"/>
            <a:ext cx="68475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000" lIns="34000" spcFirstLastPara="1" rIns="34000" wrap="square" tIns="170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ACA21"/>
              </a:buClr>
              <a:buSzPts val="1400"/>
              <a:buFont typeface="Arial"/>
              <a:buNone/>
            </a:pPr>
            <a:r>
              <a:rPr b="1" lang="en" sz="1300">
                <a:solidFill>
                  <a:srgbClr val="FACA21"/>
                </a:solidFill>
              </a:rPr>
              <a:t>An Exploration of </a:t>
            </a:r>
            <a:r>
              <a:rPr b="1" lang="en" sz="1300">
                <a:solidFill>
                  <a:srgbClr val="FACA21"/>
                </a:solidFill>
              </a:rPr>
              <a:t>Emotional</a:t>
            </a:r>
            <a:r>
              <a:rPr b="1" lang="en" sz="1300">
                <a:solidFill>
                  <a:srgbClr val="FACA21"/>
                </a:solidFill>
              </a:rPr>
              <a:t> </a:t>
            </a:r>
            <a:r>
              <a:rPr b="1" lang="en" sz="1300">
                <a:solidFill>
                  <a:srgbClr val="FACA21"/>
                </a:solidFill>
              </a:rPr>
              <a:t>Miscommunication</a:t>
            </a:r>
            <a:r>
              <a:rPr b="1" lang="en" sz="1300">
                <a:solidFill>
                  <a:srgbClr val="FACA21"/>
                </a:solidFill>
              </a:rPr>
              <a:t> Intervention in Text Entry</a:t>
            </a:r>
            <a:endParaRPr b="1" sz="1300">
              <a:solidFill>
                <a:srgbClr val="FACA21"/>
              </a:solidFill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b="1" lang="en" sz="900">
                <a:solidFill>
                  <a:schemeClr val="lt1"/>
                </a:solidFill>
              </a:rPr>
              <a:t>Gregory Croisdale, Brent George, Ruei-Che Chang, Daniel Chechelnitsky, Zhenning Yang</a:t>
            </a:r>
            <a:endParaRPr sz="4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900">
                <a:solidFill>
                  <a:schemeClr val="lt1"/>
                </a:solidFill>
              </a:rPr>
              <a:t>{gregtc, bdgeorge, rueiche, dchechel, znyang}@umich.edu</a:t>
            </a:r>
            <a:endParaRPr sz="400"/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0367" y="-1140"/>
            <a:ext cx="1993635" cy="739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3"/>
          <p:cNvCxnSpPr/>
          <p:nvPr/>
        </p:nvCxnSpPr>
        <p:spPr>
          <a:xfrm>
            <a:off x="-38200" y="1025875"/>
            <a:ext cx="9187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grpSp>
        <p:nvGrpSpPr>
          <p:cNvPr id="64" name="Google Shape;64;p13"/>
          <p:cNvGrpSpPr/>
          <p:nvPr/>
        </p:nvGrpSpPr>
        <p:grpSpPr>
          <a:xfrm>
            <a:off x="214125" y="1123276"/>
            <a:ext cx="2243543" cy="317395"/>
            <a:chOff x="218953" y="1188720"/>
            <a:chExt cx="2502000" cy="317395"/>
          </a:xfrm>
        </p:grpSpPr>
        <p:sp>
          <p:nvSpPr>
            <p:cNvPr id="65" name="Google Shape;65;p13"/>
            <p:cNvSpPr txBox="1"/>
            <p:nvPr/>
          </p:nvSpPr>
          <p:spPr>
            <a:xfrm>
              <a:off x="218953" y="1417315"/>
              <a:ext cx="2502000" cy="88800"/>
            </a:xfrm>
            <a:prstGeom prst="rect">
              <a:avLst/>
            </a:prstGeom>
            <a:solidFill>
              <a:srgbClr val="FACA21"/>
            </a:solidFill>
            <a:ln>
              <a:noFill/>
            </a:ln>
          </p:spPr>
          <p:txBody>
            <a:bodyPr anchorCtr="0" anchor="t" bIns="13225" lIns="26450" spcFirstLastPara="1" rIns="26450" wrap="square" tIns="132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3"/>
            <p:cNvSpPr txBox="1"/>
            <p:nvPr/>
          </p:nvSpPr>
          <p:spPr>
            <a:xfrm>
              <a:off x="221953" y="1188720"/>
              <a:ext cx="2496000" cy="21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225" lIns="26450" spcFirstLastPara="1" rIns="26450" wrap="square" tIns="13225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7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rgbClr val="002647"/>
                  </a:solidFill>
                </a:rPr>
                <a:t>Introduction</a:t>
              </a:r>
              <a:endParaRPr sz="400"/>
            </a:p>
          </p:txBody>
        </p:sp>
      </p:grpSp>
      <p:pic>
        <p:nvPicPr>
          <p:cNvPr id="67" name="Google Shape;6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363" y="226985"/>
            <a:ext cx="740299" cy="642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 rotWithShape="1">
          <a:blip r:embed="rId4">
            <a:alphaModFix/>
          </a:blip>
          <a:srcRect b="0" l="0" r="0" t="1700"/>
          <a:stretch/>
        </p:blipFill>
        <p:spPr>
          <a:xfrm flipH="1">
            <a:off x="2609217" y="1246955"/>
            <a:ext cx="132033" cy="52198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3"/>
          <p:cNvGrpSpPr/>
          <p:nvPr/>
        </p:nvGrpSpPr>
        <p:grpSpPr>
          <a:xfrm>
            <a:off x="3363935" y="1136920"/>
            <a:ext cx="2499706" cy="317411"/>
            <a:chOff x="3319272" y="1188720"/>
            <a:chExt cx="2499706" cy="317411"/>
          </a:xfrm>
        </p:grpSpPr>
        <p:sp>
          <p:nvSpPr>
            <p:cNvPr id="70" name="Google Shape;70;p13"/>
            <p:cNvSpPr txBox="1"/>
            <p:nvPr/>
          </p:nvSpPr>
          <p:spPr>
            <a:xfrm>
              <a:off x="3322978" y="1188720"/>
              <a:ext cx="2496000" cy="21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225" lIns="26450" spcFirstLastPara="1" rIns="26450" wrap="square" tIns="13225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7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rgbClr val="002647"/>
                  </a:solidFill>
                </a:rPr>
                <a:t>Design and Prototypes</a:t>
              </a:r>
              <a:endParaRPr sz="400"/>
            </a:p>
          </p:txBody>
        </p:sp>
        <p:sp>
          <p:nvSpPr>
            <p:cNvPr id="71" name="Google Shape;71;p13"/>
            <p:cNvSpPr txBox="1"/>
            <p:nvPr/>
          </p:nvSpPr>
          <p:spPr>
            <a:xfrm>
              <a:off x="3319272" y="1417331"/>
              <a:ext cx="2486100" cy="88800"/>
            </a:xfrm>
            <a:prstGeom prst="rect">
              <a:avLst/>
            </a:prstGeom>
            <a:solidFill>
              <a:srgbClr val="FACA21"/>
            </a:solidFill>
            <a:ln>
              <a:noFill/>
            </a:ln>
          </p:spPr>
          <p:txBody>
            <a:bodyPr anchorCtr="0" anchor="t" bIns="13225" lIns="26450" spcFirstLastPara="1" rIns="26450" wrap="square" tIns="132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" name="Google Shape;72;p13"/>
          <p:cNvGrpSpPr/>
          <p:nvPr/>
        </p:nvGrpSpPr>
        <p:grpSpPr>
          <a:xfrm>
            <a:off x="6769891" y="1134526"/>
            <a:ext cx="2187245" cy="317400"/>
            <a:chOff x="6461128" y="1188720"/>
            <a:chExt cx="2496000" cy="317400"/>
          </a:xfrm>
        </p:grpSpPr>
        <p:sp>
          <p:nvSpPr>
            <p:cNvPr id="73" name="Google Shape;73;p13"/>
            <p:cNvSpPr txBox="1"/>
            <p:nvPr/>
          </p:nvSpPr>
          <p:spPr>
            <a:xfrm>
              <a:off x="6466078" y="1417320"/>
              <a:ext cx="2486100" cy="88800"/>
            </a:xfrm>
            <a:prstGeom prst="rect">
              <a:avLst/>
            </a:prstGeom>
            <a:solidFill>
              <a:srgbClr val="FACA21"/>
            </a:solidFill>
            <a:ln>
              <a:noFill/>
            </a:ln>
          </p:spPr>
          <p:txBody>
            <a:bodyPr anchorCtr="0" anchor="t" bIns="13225" lIns="26450" spcFirstLastPara="1" rIns="26450" wrap="square" tIns="132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3"/>
            <p:cNvSpPr txBox="1"/>
            <p:nvPr/>
          </p:nvSpPr>
          <p:spPr>
            <a:xfrm>
              <a:off x="6461128" y="1188720"/>
              <a:ext cx="2496000" cy="21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225" lIns="26450" spcFirstLastPara="1" rIns="26450" wrap="square" tIns="13225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7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rgbClr val="002647"/>
                  </a:solidFill>
                </a:rPr>
                <a:t>User Evaluation</a:t>
              </a:r>
              <a:endParaRPr sz="400"/>
            </a:p>
          </p:txBody>
        </p:sp>
      </p:grpSp>
      <p:sp>
        <p:nvSpPr>
          <p:cNvPr id="75" name="Google Shape;75;p13"/>
          <p:cNvSpPr txBox="1"/>
          <p:nvPr/>
        </p:nvSpPr>
        <p:spPr>
          <a:xfrm>
            <a:off x="6683625" y="1497875"/>
            <a:ext cx="23682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000" lIns="34000" spcFirstLastPara="1" rIns="34000" wrap="square" tIns="17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We ran a null-hypothesis test against our user requirements with a </a:t>
            </a:r>
            <a:r>
              <a:rPr b="1" lang="en" sz="800"/>
              <a:t>control (iMessage) </a:t>
            </a:r>
            <a:r>
              <a:rPr lang="en" sz="800"/>
              <a:t>and</a:t>
            </a:r>
            <a:r>
              <a:rPr b="1" lang="en" sz="800"/>
              <a:t> test (our design) </a:t>
            </a:r>
            <a:r>
              <a:rPr lang="en" sz="800"/>
              <a:t>variable. 29 users gave a Likert scale response (from 1 to 5) to the following 3 questions: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14224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b="1" lang="en" sz="800">
                <a:solidFill>
                  <a:schemeClr val="dk1"/>
                </a:solidFill>
                <a:highlight>
                  <a:srgbClr val="FFFFFF"/>
                </a:highlight>
              </a:rPr>
              <a:t>How difficult is it to identify the tone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 of the previous message?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14224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b="1" lang="en" sz="800">
                <a:solidFill>
                  <a:schemeClr val="dk1"/>
                </a:solidFill>
                <a:highlight>
                  <a:srgbClr val="FFFFFF"/>
                </a:highlight>
              </a:rPr>
              <a:t>How difficult is it to find a meme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 that suits the emotional context?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14224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b="1" lang="en" sz="800">
                <a:solidFill>
                  <a:schemeClr val="dk1"/>
                </a:solidFill>
                <a:highlight>
                  <a:srgbClr val="FFFFFF"/>
                </a:highlight>
              </a:rPr>
              <a:t>Overall satisfaction?</a:t>
            </a:r>
            <a:endParaRPr b="1"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Null hypothesis: The designed interface does not have an impact on the user experience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grpSp>
        <p:nvGrpSpPr>
          <p:cNvPr id="76" name="Google Shape;76;p13"/>
          <p:cNvGrpSpPr/>
          <p:nvPr/>
        </p:nvGrpSpPr>
        <p:grpSpPr>
          <a:xfrm>
            <a:off x="6769757" y="2915000"/>
            <a:ext cx="2187245" cy="317400"/>
            <a:chOff x="6461128" y="1188720"/>
            <a:chExt cx="2496000" cy="317400"/>
          </a:xfrm>
        </p:grpSpPr>
        <p:sp>
          <p:nvSpPr>
            <p:cNvPr id="77" name="Google Shape;77;p13"/>
            <p:cNvSpPr txBox="1"/>
            <p:nvPr/>
          </p:nvSpPr>
          <p:spPr>
            <a:xfrm>
              <a:off x="6466078" y="1417320"/>
              <a:ext cx="2486100" cy="88800"/>
            </a:xfrm>
            <a:prstGeom prst="rect">
              <a:avLst/>
            </a:prstGeom>
            <a:solidFill>
              <a:srgbClr val="FACA21"/>
            </a:solidFill>
            <a:ln>
              <a:noFill/>
            </a:ln>
          </p:spPr>
          <p:txBody>
            <a:bodyPr anchorCtr="0" anchor="t" bIns="13225" lIns="26450" spcFirstLastPara="1" rIns="26450" wrap="square" tIns="132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3"/>
            <p:cNvSpPr txBox="1"/>
            <p:nvPr/>
          </p:nvSpPr>
          <p:spPr>
            <a:xfrm>
              <a:off x="6461128" y="1188720"/>
              <a:ext cx="2496000" cy="21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225" lIns="26450" spcFirstLastPara="1" rIns="26450" wrap="square" tIns="13225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7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rgbClr val="002647"/>
                  </a:solidFill>
                </a:rPr>
                <a:t>Results</a:t>
              </a:r>
              <a:endParaRPr sz="400"/>
            </a:p>
          </p:txBody>
        </p:sp>
      </p:grpSp>
      <p:grpSp>
        <p:nvGrpSpPr>
          <p:cNvPr id="79" name="Google Shape;79;p13"/>
          <p:cNvGrpSpPr/>
          <p:nvPr/>
        </p:nvGrpSpPr>
        <p:grpSpPr>
          <a:xfrm>
            <a:off x="6774176" y="4376368"/>
            <a:ext cx="2165030" cy="317398"/>
            <a:chOff x="6461124" y="1188722"/>
            <a:chExt cx="2496000" cy="317398"/>
          </a:xfrm>
        </p:grpSpPr>
        <p:sp>
          <p:nvSpPr>
            <p:cNvPr id="80" name="Google Shape;80;p13"/>
            <p:cNvSpPr txBox="1"/>
            <p:nvPr/>
          </p:nvSpPr>
          <p:spPr>
            <a:xfrm>
              <a:off x="6466078" y="1417320"/>
              <a:ext cx="2486100" cy="88800"/>
            </a:xfrm>
            <a:prstGeom prst="rect">
              <a:avLst/>
            </a:prstGeom>
            <a:solidFill>
              <a:srgbClr val="FACA21"/>
            </a:solidFill>
            <a:ln>
              <a:noFill/>
            </a:ln>
          </p:spPr>
          <p:txBody>
            <a:bodyPr anchorCtr="0" anchor="t" bIns="13225" lIns="26450" spcFirstLastPara="1" rIns="26450" wrap="square" tIns="132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3"/>
            <p:cNvSpPr txBox="1"/>
            <p:nvPr/>
          </p:nvSpPr>
          <p:spPr>
            <a:xfrm>
              <a:off x="6461124" y="1188722"/>
              <a:ext cx="2496000" cy="21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225" lIns="26450" spcFirstLastPara="1" rIns="26450" wrap="square" tIns="13225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7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rgbClr val="002647"/>
                  </a:solidFill>
                </a:rPr>
                <a:t>Takeaways &amp; Future Work</a:t>
              </a:r>
              <a:endParaRPr sz="400"/>
            </a:p>
          </p:txBody>
        </p:sp>
      </p:grpSp>
      <p:pic>
        <p:nvPicPr>
          <p:cNvPr id="82" name="Google Shape;8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4200" y="2744993"/>
            <a:ext cx="2342900" cy="19721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3"/>
          <p:cNvGrpSpPr/>
          <p:nvPr/>
        </p:nvGrpSpPr>
        <p:grpSpPr>
          <a:xfrm>
            <a:off x="214125" y="4527748"/>
            <a:ext cx="2243543" cy="317395"/>
            <a:chOff x="218953" y="1264920"/>
            <a:chExt cx="2502000" cy="317395"/>
          </a:xfrm>
        </p:grpSpPr>
        <p:sp>
          <p:nvSpPr>
            <p:cNvPr id="84" name="Google Shape;84;p13"/>
            <p:cNvSpPr txBox="1"/>
            <p:nvPr/>
          </p:nvSpPr>
          <p:spPr>
            <a:xfrm>
              <a:off x="218953" y="1493515"/>
              <a:ext cx="2502000" cy="88800"/>
            </a:xfrm>
            <a:prstGeom prst="rect">
              <a:avLst/>
            </a:prstGeom>
            <a:solidFill>
              <a:srgbClr val="FACA21"/>
            </a:solidFill>
            <a:ln>
              <a:noFill/>
            </a:ln>
          </p:spPr>
          <p:txBody>
            <a:bodyPr anchorCtr="0" anchor="t" bIns="13225" lIns="26450" spcFirstLastPara="1" rIns="26450" wrap="square" tIns="132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3"/>
            <p:cNvSpPr txBox="1"/>
            <p:nvPr/>
          </p:nvSpPr>
          <p:spPr>
            <a:xfrm>
              <a:off x="221953" y="1264920"/>
              <a:ext cx="2496000" cy="21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225" lIns="26450" spcFirstLastPara="1" rIns="26450" wrap="square" tIns="13225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7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rgbClr val="002647"/>
                  </a:solidFill>
                </a:rPr>
                <a:t>User Requirements</a:t>
              </a:r>
              <a:endParaRPr sz="400"/>
            </a:p>
          </p:txBody>
        </p:sp>
      </p:grpSp>
      <p:sp>
        <p:nvSpPr>
          <p:cNvPr id="86" name="Google Shape;86;p13"/>
          <p:cNvSpPr txBox="1"/>
          <p:nvPr/>
        </p:nvSpPr>
        <p:spPr>
          <a:xfrm>
            <a:off x="46975" y="4934450"/>
            <a:ext cx="2570100" cy="15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000" lIns="34000" spcFirstLastPara="1" rIns="34000" wrap="square" tIns="17000">
            <a:spAutoFit/>
          </a:bodyPr>
          <a:lstStyle/>
          <a:p>
            <a:pPr indent="-96519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n" sz="800"/>
              <a:t>Upon navigation to a conversation page, users need convenient access to information about the emotional context and content from the previous messages</a:t>
            </a:r>
            <a:endParaRPr sz="800"/>
          </a:p>
          <a:p>
            <a:pPr indent="-96519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n" sz="800"/>
              <a:t>After composing a message, users need preemptive feedback on the emotional tone of their draft message in the context of the previous conversation, prior to the message being sent</a:t>
            </a:r>
            <a:endParaRPr b="1" sz="800"/>
          </a:p>
          <a:p>
            <a:pPr indent="-96519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n" sz="800"/>
              <a:t>After drafting a message, users need additional ways to enhance the textual content of a message in order to deliver their intent unambiguously</a:t>
            </a:r>
            <a:endParaRPr sz="80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1143" y="1502675"/>
            <a:ext cx="1424906" cy="109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9">
            <a:alphaModFix/>
          </a:blip>
          <a:srcRect b="7287" l="5272" r="6992" t="6065"/>
          <a:stretch/>
        </p:blipFill>
        <p:spPr>
          <a:xfrm>
            <a:off x="2787750" y="1502675"/>
            <a:ext cx="1328102" cy="109511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6683625" y="3266575"/>
            <a:ext cx="23682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36575" spcFirstLastPara="1" rIns="36575" wrap="square" tIns="18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</a:t>
            </a:r>
            <a:r>
              <a:rPr lang="en" sz="800"/>
              <a:t>e performed the </a:t>
            </a:r>
            <a:r>
              <a:rPr b="1" lang="en" sz="800"/>
              <a:t>Wilcoxon signed-rank test</a:t>
            </a:r>
            <a:r>
              <a:rPr lang="en" sz="800"/>
              <a:t> on our data with effect size=0.5 and alpha=0.05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P-values &lt; alpha for all three questions, and therefore </a:t>
            </a:r>
            <a:r>
              <a:rPr b="1" lang="en" sz="800"/>
              <a:t>we reject the null-hypothesis</a:t>
            </a:r>
            <a:endParaRPr sz="800"/>
          </a:p>
        </p:txBody>
      </p:sp>
      <p:sp>
        <p:nvSpPr>
          <p:cNvPr id="90" name="Google Shape;90;p13"/>
          <p:cNvSpPr txBox="1"/>
          <p:nvPr/>
        </p:nvSpPr>
        <p:spPr>
          <a:xfrm>
            <a:off x="6683625" y="4727950"/>
            <a:ext cx="2368200" cy="10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36575" spcFirstLastPara="1" rIns="36575" wrap="square" tIns="18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Our design shows the value of digital tools focused on the emotional context of a conversation, as well as the current lack of such tools in one popular messaging app. Future work may include: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14224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A </a:t>
            </a:r>
            <a:r>
              <a:rPr b="1" lang="en" sz="800">
                <a:solidFill>
                  <a:schemeClr val="dk1"/>
                </a:solidFill>
                <a:highlight>
                  <a:srgbClr val="FFFFFF"/>
                </a:highlight>
              </a:rPr>
              <a:t>backend implementation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that uses NLP to fully demonstrates our design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14224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AutoNum type="arabicPeriod"/>
            </a:pPr>
            <a:r>
              <a:rPr b="1" lang="en" sz="800">
                <a:solidFill>
                  <a:schemeClr val="dk1"/>
                </a:solidFill>
                <a:highlight>
                  <a:srgbClr val="FFFFFF"/>
                </a:highlight>
              </a:rPr>
              <a:t>Integration with existing messaging services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</a:rPr>
              <a:t> like iMessage, Discord, and Slack</a:t>
            </a:r>
            <a:endParaRPr b="1" sz="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grpSp>
        <p:nvGrpSpPr>
          <p:cNvPr id="91" name="Google Shape;91;p13"/>
          <p:cNvGrpSpPr/>
          <p:nvPr/>
        </p:nvGrpSpPr>
        <p:grpSpPr>
          <a:xfrm>
            <a:off x="6774169" y="5769864"/>
            <a:ext cx="2165030" cy="317400"/>
            <a:chOff x="6461128" y="1188720"/>
            <a:chExt cx="2496000" cy="317400"/>
          </a:xfrm>
        </p:grpSpPr>
        <p:sp>
          <p:nvSpPr>
            <p:cNvPr id="92" name="Google Shape;92;p13"/>
            <p:cNvSpPr txBox="1"/>
            <p:nvPr/>
          </p:nvSpPr>
          <p:spPr>
            <a:xfrm>
              <a:off x="6466078" y="1417320"/>
              <a:ext cx="2486100" cy="88800"/>
            </a:xfrm>
            <a:prstGeom prst="rect">
              <a:avLst/>
            </a:prstGeom>
            <a:solidFill>
              <a:srgbClr val="FACA21"/>
            </a:solidFill>
            <a:ln>
              <a:noFill/>
            </a:ln>
          </p:spPr>
          <p:txBody>
            <a:bodyPr anchorCtr="0" anchor="t" bIns="13225" lIns="26450" spcFirstLastPara="1" rIns="26450" wrap="square" tIns="132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6461128" y="1188720"/>
              <a:ext cx="2496000" cy="21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225" lIns="26450" spcFirstLastPara="1" rIns="26450" wrap="square" tIns="13225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7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rgbClr val="002647"/>
                  </a:solidFill>
                </a:rPr>
                <a:t>References</a:t>
              </a:r>
              <a:endParaRPr sz="400"/>
            </a:p>
          </p:txBody>
        </p:sp>
      </p:grpSp>
      <p:sp>
        <p:nvSpPr>
          <p:cNvPr id="94" name="Google Shape;94;p13"/>
          <p:cNvSpPr txBox="1"/>
          <p:nvPr/>
        </p:nvSpPr>
        <p:spPr>
          <a:xfrm>
            <a:off x="6683625" y="6099048"/>
            <a:ext cx="2368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36575" spcFirstLastPara="1" rIns="36575" wrap="square" tIns="18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[1] Lynne Kelly and Aimee E. Miller-Ott. 2018. Perceived Miscommunication in Friends’ and Romantic Partners’ Texted Conversations. Southern Communication Journal 83, 4 (Aug 2018), 267–280</a:t>
            </a:r>
            <a:endParaRPr sz="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[2] Albert Mehrabian and Susan R. Ferris. 1967. Inference of Attitudes from Nonverbal Communication in Two Channels. Journal of Consulting Psychology 31, 3 (1967), 248–252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2753675" y="3462788"/>
            <a:ext cx="1328100" cy="1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000" lIns="34000" spcFirstLastPara="1" rIns="34000" wrap="square" tIns="170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/>
              <a:t>Sketch</a:t>
            </a:r>
            <a:r>
              <a:rPr lang="en" sz="600"/>
              <a:t> of End User in Environment</a:t>
            </a:r>
            <a:endParaRPr sz="600"/>
          </a:p>
        </p:txBody>
      </p:sp>
      <p:sp>
        <p:nvSpPr>
          <p:cNvPr id="96" name="Google Shape;96;p13"/>
          <p:cNvSpPr txBox="1"/>
          <p:nvPr/>
        </p:nvSpPr>
        <p:spPr>
          <a:xfrm>
            <a:off x="5924950" y="1832050"/>
            <a:ext cx="6615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000" lIns="34000" spcFirstLastPara="1" rIns="34000" wrap="square" tIns="170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/>
              <a:t>Low Fidelity Prototype Storyboard</a:t>
            </a:r>
            <a:endParaRPr sz="600"/>
          </a:p>
        </p:txBody>
      </p:sp>
      <p:sp>
        <p:nvSpPr>
          <p:cNvPr id="97" name="Google Shape;97;p13"/>
          <p:cNvSpPr txBox="1"/>
          <p:nvPr/>
        </p:nvSpPr>
        <p:spPr>
          <a:xfrm>
            <a:off x="4085888" y="1892063"/>
            <a:ext cx="494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000" lIns="34000" spcFirstLastPara="1" rIns="34000" wrap="square" tIns="170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/>
              <a:t>Low-Fidelity Prototype Flowchart</a:t>
            </a:r>
            <a:endParaRPr sz="600"/>
          </a:p>
        </p:txBody>
      </p:sp>
      <p:sp>
        <p:nvSpPr>
          <p:cNvPr id="98" name="Google Shape;98;p13"/>
          <p:cNvSpPr txBox="1"/>
          <p:nvPr/>
        </p:nvSpPr>
        <p:spPr>
          <a:xfrm>
            <a:off x="4159250" y="4751625"/>
            <a:ext cx="22779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000" lIns="34000" spcFirstLastPara="1" rIns="34000" wrap="square" tIns="170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/>
              <a:t>High-Fidelity Prototype Flowchart</a:t>
            </a:r>
            <a:endParaRPr b="1" sz="800"/>
          </a:p>
        </p:txBody>
      </p:sp>
      <p:sp>
        <p:nvSpPr>
          <p:cNvPr id="99" name="Google Shape;99;p13"/>
          <p:cNvSpPr txBox="1"/>
          <p:nvPr/>
        </p:nvSpPr>
        <p:spPr>
          <a:xfrm>
            <a:off x="39025" y="3608975"/>
            <a:ext cx="25701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000" lIns="34000" spcFirstLastPara="1" rIns="34000" wrap="square" tIns="170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"/>
              <a:buFont typeface="Arial"/>
              <a:buNone/>
            </a:pPr>
            <a:r>
              <a:rPr b="1" lang="en" sz="900">
                <a:solidFill>
                  <a:srgbClr val="0070C0"/>
                </a:solidFill>
              </a:rPr>
              <a:t>Context of Use</a:t>
            </a:r>
            <a:endParaRPr sz="600"/>
          </a:p>
          <a:p>
            <a:pPr indent="-96519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</a:rPr>
              <a:t>People </a:t>
            </a:r>
            <a:r>
              <a:rPr b="1" lang="en" sz="800">
                <a:solidFill>
                  <a:schemeClr val="dk1"/>
                </a:solidFill>
              </a:rPr>
              <a:t>rely on peers and themselves, not tech,</a:t>
            </a:r>
            <a:r>
              <a:rPr lang="en" sz="800">
                <a:solidFill>
                  <a:schemeClr val="dk1"/>
                </a:solidFill>
              </a:rPr>
              <a:t> to understand the emotional context of a message</a:t>
            </a:r>
            <a:endParaRPr sz="800">
              <a:solidFill>
                <a:schemeClr val="dk1"/>
              </a:solidFill>
            </a:endParaRPr>
          </a:p>
          <a:p>
            <a:pPr indent="-96519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</a:rPr>
              <a:t>The most frequent and the most severe misunderstandings are in </a:t>
            </a:r>
            <a:r>
              <a:rPr b="1" lang="en" sz="800">
                <a:solidFill>
                  <a:schemeClr val="dk1"/>
                </a:solidFill>
              </a:rPr>
              <a:t>non-professional contexts</a:t>
            </a:r>
            <a:r>
              <a:rPr lang="en" sz="800">
                <a:solidFill>
                  <a:schemeClr val="dk1"/>
                </a:solidFill>
              </a:rPr>
              <a:t>, such as text messaging</a:t>
            </a:r>
            <a:endParaRPr sz="800">
              <a:solidFill>
                <a:schemeClr val="dk1"/>
              </a:solidFill>
            </a:endParaRPr>
          </a:p>
        </p:txBody>
      </p:sp>
      <p:graphicFrame>
        <p:nvGraphicFramePr>
          <p:cNvPr id="100" name="Google Shape;100;p13"/>
          <p:cNvGraphicFramePr/>
          <p:nvPr/>
        </p:nvGraphicFramePr>
        <p:xfrm>
          <a:off x="6774175" y="386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{E32D0E8E-6415-4DE7-B112-C561F5679A77}</a:tableStyleId>
              </a:tblPr>
              <a:tblGrid>
                <a:gridCol w="513350"/>
                <a:gridCol w="610175"/>
                <a:gridCol w="593775"/>
                <a:gridCol w="447725"/>
              </a:tblGrid>
              <a:tr h="12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Question</a:t>
                      </a:r>
                      <a:endParaRPr sz="550"/>
                    </a:p>
                  </a:txBody>
                  <a:tcPr marT="18275" marB="18275" marR="18275" marL="182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Control Mean</a:t>
                      </a:r>
                      <a:endParaRPr sz="550"/>
                    </a:p>
                  </a:txBody>
                  <a:tcPr marT="18275" marB="18275" marR="18275" marL="182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Prototype Mean</a:t>
                      </a:r>
                      <a:endParaRPr sz="550"/>
                    </a:p>
                  </a:txBody>
                  <a:tcPr marT="18275" marB="18275" marR="18275" marL="182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P-Value</a:t>
                      </a:r>
                      <a:endParaRPr sz="550"/>
                    </a:p>
                  </a:txBody>
                  <a:tcPr marT="18275" marB="18275" marR="18275" marL="182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1: Tone</a:t>
                      </a:r>
                      <a:endParaRPr sz="550"/>
                    </a:p>
                  </a:txBody>
                  <a:tcPr marT="18275" marB="18275" marR="18275" marL="182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2.55</a:t>
                      </a:r>
                      <a:endParaRPr sz="550"/>
                    </a:p>
                  </a:txBody>
                  <a:tcPr marT="18275" marB="18275" marR="18275" marL="182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1.76</a:t>
                      </a:r>
                      <a:endParaRPr sz="550"/>
                    </a:p>
                  </a:txBody>
                  <a:tcPr marT="18275" marB="18275" marR="18275" marL="182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0.000295</a:t>
                      </a:r>
                      <a:endParaRPr sz="550"/>
                    </a:p>
                  </a:txBody>
                  <a:tcPr marT="18275" marB="18275" marR="18275" marL="182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2: Meme</a:t>
                      </a:r>
                      <a:endParaRPr sz="550"/>
                    </a:p>
                  </a:txBody>
                  <a:tcPr marT="18275" marB="18275" marR="18275" marL="182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3.28</a:t>
                      </a:r>
                      <a:endParaRPr sz="550"/>
                    </a:p>
                  </a:txBody>
                  <a:tcPr marT="18275" marB="18275" marR="18275" marL="182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1.72</a:t>
                      </a:r>
                      <a:endParaRPr sz="550"/>
                    </a:p>
                  </a:txBody>
                  <a:tcPr marT="18275" marB="18275" marR="18275" marL="182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0.000149</a:t>
                      </a:r>
                      <a:endParaRPr sz="550"/>
                    </a:p>
                  </a:txBody>
                  <a:tcPr marT="18275" marB="18275" marR="18275" marL="182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3: Satisfaction</a:t>
                      </a:r>
                      <a:endParaRPr sz="550"/>
                    </a:p>
                  </a:txBody>
                  <a:tcPr marT="18275" marB="18275" marR="18275" marL="182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3.03</a:t>
                      </a:r>
                      <a:endParaRPr sz="550"/>
                    </a:p>
                  </a:txBody>
                  <a:tcPr marT="18275" marB="18275" marR="18275" marL="182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4.28</a:t>
                      </a:r>
                      <a:endParaRPr sz="550"/>
                    </a:p>
                  </a:txBody>
                  <a:tcPr marT="18275" marB="18275" marR="18275" marL="182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50"/>
                        <a:t>0.000144</a:t>
                      </a:r>
                      <a:endParaRPr sz="550"/>
                    </a:p>
                  </a:txBody>
                  <a:tcPr marT="18275" marB="18275" marR="18275" marL="182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01" name="Google Shape;101;p13"/>
          <p:cNvGrpSpPr/>
          <p:nvPr/>
        </p:nvGrpSpPr>
        <p:grpSpPr>
          <a:xfrm>
            <a:off x="3349475" y="4919818"/>
            <a:ext cx="2499706" cy="317411"/>
            <a:chOff x="3319272" y="1188720"/>
            <a:chExt cx="2499706" cy="317411"/>
          </a:xfrm>
        </p:grpSpPr>
        <p:sp>
          <p:nvSpPr>
            <p:cNvPr id="102" name="Google Shape;102;p13"/>
            <p:cNvSpPr txBox="1"/>
            <p:nvPr/>
          </p:nvSpPr>
          <p:spPr>
            <a:xfrm>
              <a:off x="3322978" y="1188720"/>
              <a:ext cx="2496000" cy="21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225" lIns="26450" spcFirstLastPara="1" rIns="26450" wrap="square" tIns="13225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647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rgbClr val="002647"/>
                  </a:solidFill>
                </a:rPr>
                <a:t>User Evaluation Results</a:t>
              </a:r>
              <a:endParaRPr sz="400"/>
            </a:p>
          </p:txBody>
        </p:sp>
        <p:sp>
          <p:nvSpPr>
            <p:cNvPr id="103" name="Google Shape;103;p13"/>
            <p:cNvSpPr txBox="1"/>
            <p:nvPr/>
          </p:nvSpPr>
          <p:spPr>
            <a:xfrm>
              <a:off x="3319272" y="1417331"/>
              <a:ext cx="2486100" cy="88800"/>
            </a:xfrm>
            <a:prstGeom prst="rect">
              <a:avLst/>
            </a:prstGeom>
            <a:solidFill>
              <a:srgbClr val="FACA21"/>
            </a:solidFill>
            <a:ln>
              <a:noFill/>
            </a:ln>
          </p:spPr>
          <p:txBody>
            <a:bodyPr anchorCtr="0" anchor="t" bIns="13225" lIns="26450" spcFirstLastPara="1" rIns="26450" wrap="square" tIns="132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04" name="Google Shape;104;p13"/>
          <p:cNvGraphicFramePr/>
          <p:nvPr/>
        </p:nvGraphicFramePr>
        <p:xfrm>
          <a:off x="2680075" y="6115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{E32D0E8E-6415-4DE7-B112-C561F5679A77}</a:tableStyleId>
              </a:tblPr>
              <a:tblGrid>
                <a:gridCol w="1275250"/>
                <a:gridCol w="1275250"/>
                <a:gridCol w="1275250"/>
              </a:tblGrid>
              <a:tr h="45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How difficult is it to identify the tone of the previous message? (1 easy - 5 difficult)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How difficult is it to find a meme that suits the emotional context? </a:t>
                      </a:r>
                      <a:r>
                        <a:rPr lang="en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(1 easy - 5 difficult)</a:t>
                      </a:r>
                      <a:endParaRPr sz="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Overall satisfaction?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(1 least - 5 most)</a:t>
                      </a:r>
                      <a:endParaRPr sz="6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5" name="Google Shape;105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85734" y="5347460"/>
            <a:ext cx="1095870" cy="839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02238" y="5346513"/>
            <a:ext cx="1133855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61734" y="5347460"/>
            <a:ext cx="1095870" cy="8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/>
          <p:nvPr/>
        </p:nvSpPr>
        <p:spPr>
          <a:xfrm>
            <a:off x="2786200" y="3653238"/>
            <a:ext cx="13281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000" lIns="34000" spcFirstLastPara="1" rIns="34000" wrap="square" tIns="170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600"/>
              <a:buFont typeface="Arial"/>
              <a:buNone/>
            </a:pPr>
            <a:r>
              <a:rPr b="1" lang="en" sz="900">
                <a:solidFill>
                  <a:srgbClr val="0070C0"/>
                </a:solidFill>
              </a:rPr>
              <a:t>Initial User Testing</a:t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Users were overwhelmed by the density and encoding of colors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In response, highlighting was reduced and an </a:t>
            </a:r>
            <a:r>
              <a:rPr b="1" lang="en" sz="800">
                <a:solidFill>
                  <a:schemeClr val="dk1"/>
                </a:solidFill>
              </a:rPr>
              <a:t>emotion color wheel</a:t>
            </a:r>
            <a:r>
              <a:rPr lang="en" sz="800">
                <a:solidFill>
                  <a:schemeClr val="dk1"/>
                </a:solidFill>
              </a:rPr>
              <a:t> was implemented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